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60" r:id="rId4"/>
    <p:sldId id="262" r:id="rId5"/>
    <p:sldId id="265" r:id="rId6"/>
    <p:sldId id="264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AE68D-ECA1-4442-8BDC-207323D56B59}" type="datetimeFigureOut">
              <a:rPr lang="en-US" smtClean="0"/>
              <a:t>10/19/11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DAF89-2D33-374D-A2B2-F15C6CDAA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785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</a:t>
            </a:fld>
            <a:endParaRPr lang="en-US" smtClean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CA32AAA-478B-47FE-B84A-5758D7D1ED97}" type="slidenum">
              <a:rPr lang="en-US" smtClean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pPr/>
              <a:t>2</a:t>
            </a:fld>
            <a:endParaRPr lang="en-US" smtClean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97799BF-0151-48B1-BB71-F7F23A81F358}" type="slidenum">
              <a:rPr lang="en-US" smtClean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pPr/>
              <a:t>4</a:t>
            </a:fld>
            <a:endParaRPr lang="en-US" smtClean="0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67F4671-40BB-4ED5-8216-21811F40E8F3}" type="slidenum">
              <a:rPr lang="en-US" smtClean="0">
                <a:ea typeface="ＭＳ Ｐゴシック" pitchFamily="34" charset="-128"/>
              </a:rPr>
              <a:pPr/>
              <a:t>5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77768-21C8-4125-A345-258E48D2EED0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pPr algn="l"/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346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838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1" y="1981200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39B4E-C62B-497F-A4B4-EED8AE326602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041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290" y="428"/>
            <a:ext cx="9037420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  <a:prstGeom prst="rect">
            <a:avLst/>
          </a:prstGeom>
        </p:spPr>
        <p:txBody>
          <a:bodyPr anchor="b" anchorCtr="0"/>
          <a:lstStyle>
            <a:lvl1pPr algn="r">
              <a:defRPr sz="4000" baseline="0">
                <a:latin typeface="Franklin Gothic Book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688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FD69-4A85-4715-A222-ABB225B63BC6}" type="datetimeFigureOut">
              <a:rPr lang="en-US" smtClean="0">
                <a:solidFill>
                  <a:prstClr val="black"/>
                </a:solidFill>
              </a:rPr>
              <a:pPr/>
              <a:t>10/19/11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/>
            <a:fld id="{D4C49B74-5DB2-4B03-B1D2-7F6A3C51C318}" type="slidenum">
              <a:rPr lang="en-US" smtClean="0">
                <a:solidFill>
                  <a:prstClr val="black"/>
                </a:solidFill>
              </a:rPr>
              <a:pPr algn="r"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Rectangle 16"/>
          <p:cNvSpPr>
            <a:spLocks noGrp="1"/>
          </p:cNvSpPr>
          <p:nvPr>
            <p:ph idx="13"/>
          </p:nvPr>
        </p:nvSpPr>
        <p:spPr>
          <a:xfrm>
            <a:off x="457200" y="15240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pPr algn="l"/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084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pPr algn="l"/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485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1999"/>
            <a:ext cx="8229600" cy="7404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pPr algn="l"/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221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989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60960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pPr algn="l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0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8734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pPr algn="l"/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435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449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928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gif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Calibri"/>
              </a:defRPr>
            </a:lvl1pPr>
          </a:lstStyle>
          <a:p>
            <a:pPr defTabSz="914400"/>
            <a:fld id="{5C14FD69-4A85-4715-A222-ABB225B63BC6}" type="datetimeFigureOut">
              <a:rPr lang="en-US" smtClean="0">
                <a:solidFill>
                  <a:prstClr val="black"/>
                </a:solidFill>
              </a:rPr>
              <a:pPr defTabSz="914400"/>
              <a:t>10/19/11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Calibri"/>
              </a:defRPr>
            </a:lvl1pPr>
          </a:lstStyle>
          <a:p>
            <a:pPr defTabSz="914400"/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Calibri"/>
              </a:defRPr>
            </a:lvl1pPr>
          </a:lstStyle>
          <a:p>
            <a:pPr algn="r" defTabSz="914400"/>
            <a:fld id="{D4C49B74-5DB2-4B03-B1D2-7F6A3C51C318}" type="slidenum">
              <a:rPr lang="en-US" smtClean="0">
                <a:solidFill>
                  <a:prstClr val="black"/>
                </a:solidFill>
              </a:rPr>
              <a:pPr algn="r" defTabSz="914400"/>
              <a:t>‹#›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7" name="Rectangle 16"/>
          <p:cNvSpPr txBox="1">
            <a:spLocks/>
          </p:cNvSpPr>
          <p:nvPr userDrawn="1"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13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13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marL="342900" indent="-342900" defTabSz="914400">
              <a:defRPr/>
            </a:pPr>
            <a:r>
              <a:rPr lang="en-US" sz="2800" kern="0" smtClean="0">
                <a:solidFill>
                  <a:sysClr val="windowText" lastClr="000000"/>
                </a:solidFill>
                <a:latin typeface="Calibri"/>
              </a:rPr>
              <a:t>Click to edit Master text styles</a:t>
            </a:r>
          </a:p>
          <a:p>
            <a:pPr marL="742950" lvl="1" indent="-285750" defTabSz="914400">
              <a:defRPr/>
            </a:pPr>
            <a:r>
              <a:rPr lang="en-US" sz="2400" kern="0" smtClean="0">
                <a:solidFill>
                  <a:sysClr val="windowText" lastClr="000000"/>
                </a:solidFill>
                <a:latin typeface="Calibri"/>
              </a:rPr>
              <a:t>Second level</a:t>
            </a:r>
          </a:p>
          <a:p>
            <a:pPr marL="1143000" lvl="2" indent="-228600" defTabSz="914400">
              <a:defRPr/>
            </a:pPr>
            <a:r>
              <a:rPr lang="en-US" sz="2400" kern="0" smtClean="0">
                <a:solidFill>
                  <a:sysClr val="windowText" lastClr="000000"/>
                </a:solidFill>
                <a:latin typeface="Calibri"/>
              </a:rPr>
              <a:t>Third level</a:t>
            </a:r>
          </a:p>
          <a:p>
            <a:pPr marL="1600200" lvl="3" indent="-228600" defTabSz="914400">
              <a:defRPr/>
            </a:pPr>
            <a:r>
              <a:rPr lang="en-US" sz="2000" kern="0" smtClean="0">
                <a:solidFill>
                  <a:sysClr val="windowText" lastClr="000000"/>
                </a:solidFill>
                <a:latin typeface="Calibri"/>
              </a:rPr>
              <a:t>Fourth level</a:t>
            </a:r>
          </a:p>
          <a:p>
            <a:pPr marL="2057400" lvl="4" indent="-228600" defTabSz="914400">
              <a:buFontTx/>
              <a:buChar char="»"/>
              <a:defRPr/>
            </a:pPr>
            <a:r>
              <a:rPr lang="en-US" sz="2000" kern="0">
                <a:solidFill>
                  <a:sysClr val="windowText" lastClr="000000"/>
                </a:solidFill>
                <a:latin typeface="Calibri"/>
              </a:rPr>
              <a:t>Fifth level</a:t>
            </a:r>
            <a:endParaRPr lang="en-US" sz="20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8" name="Title 6"/>
          <p:cNvSpPr txBox="1">
            <a:spLocks/>
          </p:cNvSpPr>
          <p:nvPr userDrawn="1"/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pPr defTabSz="914400">
              <a:defRPr/>
            </a:pPr>
            <a:r>
              <a:rPr lang="en-US" sz="3600" kern="0" smtClean="0">
                <a:latin typeface="Calibri"/>
              </a:rPr>
              <a:t>Click to edit Master title style</a:t>
            </a:r>
            <a:endParaRPr lang="en-US" sz="3600" kern="0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22677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Calibri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Calibri"/>
        </a:defRPr>
      </a:lvl1pPr>
      <a:lvl2pPr marL="742950" indent="-285750" eaLnBrk="1" hangingPunct="1">
        <a:buChar char="–"/>
        <a:defRPr sz="2400">
          <a:latin typeface="Calibri"/>
        </a:defRPr>
      </a:lvl2pPr>
      <a:lvl3pPr marL="1143000" indent="-228600" eaLnBrk="1" hangingPunct="1">
        <a:buChar char="•"/>
        <a:defRPr sz="2400">
          <a:latin typeface="Calibri"/>
        </a:defRPr>
      </a:lvl3pPr>
      <a:lvl4pPr marL="1600200" indent="-228600" eaLnBrk="1" hangingPunct="1">
        <a:buChar char="–"/>
        <a:defRPr sz="2000">
          <a:latin typeface="Calibri"/>
        </a:defRPr>
      </a:lvl4pPr>
      <a:lvl5pPr marL="2057400" indent="-228600" eaLnBrk="1" hangingPunct="1">
        <a:buChar char="»"/>
        <a:defRPr sz="2000">
          <a:latin typeface="Calibri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hyperlink" Target="mailto:grace@edmodo.com" TargetMode="Externa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>
          <a:xfrm>
            <a:off x="457200" y="3733800"/>
            <a:ext cx="8229600" cy="914400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ctr"/>
            <a:r>
              <a:rPr lang="en-US" dirty="0" err="1" smtClean="0">
                <a:solidFill>
                  <a:schemeClr val="tx2">
                    <a:lumMod val="20000"/>
                    <a:lumOff val="80000"/>
                  </a:schemeClr>
                </a:solidFill>
                <a:latin typeface="Calibri"/>
                <a:cs typeface="Calibri"/>
              </a:rPr>
              <a:t>TeachMeet</a:t>
            </a: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alibri"/>
                <a:cs typeface="Calibri"/>
              </a:rPr>
              <a:t> KY 2011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57906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8170863" y="6426200"/>
            <a:ext cx="287337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 defTabSz="914400"/>
            <a:fld id="{8CE856BA-C0ED-4975-8F7E-4C76D21F4E3D}" type="slidenum">
              <a:rPr lang="en-US" sz="1400">
                <a:solidFill>
                  <a:srgbClr val="000000"/>
                </a:solidFill>
                <a:latin typeface="Corbel"/>
                <a:cs typeface="Arial" charset="0"/>
                <a:sym typeface="Arial" charset="0"/>
              </a:rPr>
              <a:pPr algn="r" defTabSz="914400"/>
              <a:t>2</a:t>
            </a:fld>
            <a:endParaRPr lang="en-US" sz="1400">
              <a:solidFill>
                <a:srgbClr val="000000"/>
              </a:solidFill>
              <a:latin typeface="Corbel"/>
              <a:cs typeface="Arial" charset="0"/>
              <a:sym typeface="Arial" charset="0"/>
            </a:endParaRPr>
          </a:p>
        </p:txBody>
      </p:sp>
      <p:sp>
        <p:nvSpPr>
          <p:cNvPr id="10244" name="Rectangle 5"/>
          <p:cNvSpPr>
            <a:spLocks noGrp="1" noChangeArrowheads="1"/>
          </p:cNvSpPr>
          <p:nvPr>
            <p:ph idx="1"/>
          </p:nvPr>
        </p:nvSpPr>
        <p:spPr>
          <a:xfrm>
            <a:off x="228600" y="1663700"/>
            <a:ext cx="4648200" cy="4343400"/>
          </a:xfrm>
        </p:spPr>
        <p:txBody>
          <a:bodyPr/>
          <a:lstStyle/>
          <a:p>
            <a:r>
              <a:rPr lang="en-US" sz="2200" dirty="0" smtClean="0">
                <a:solidFill>
                  <a:srgbClr val="4F81BD"/>
                </a:solidFill>
                <a:latin typeface="Calibri" pitchFamily="34" charset="0"/>
                <a:cs typeface="Calibri" pitchFamily="34" charset="0"/>
                <a:sym typeface="Arial Bold" charset="0"/>
              </a:rPr>
              <a:t>Free social learning network              </a:t>
            </a:r>
            <a:r>
              <a:rPr lang="en-US" sz="2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for teachers, students, schools        and districts</a:t>
            </a:r>
          </a:p>
          <a:p>
            <a:endParaRPr lang="en-US" sz="2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200" dirty="0" smtClean="0">
                <a:solidFill>
                  <a:srgbClr val="4F81BD"/>
                </a:solidFill>
                <a:latin typeface="Calibri" pitchFamily="34" charset="0"/>
                <a:cs typeface="Calibri" pitchFamily="34" charset="0"/>
                <a:sym typeface="Arial Bold" charset="0"/>
              </a:rPr>
              <a:t>Safe and easy way to connect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Exchange ideas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Share content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Access homework, grades and           school notices</a:t>
            </a:r>
          </a:p>
          <a:p>
            <a:pPr lvl="1"/>
            <a:endParaRPr lang="en-US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200" dirty="0" smtClean="0">
                <a:solidFill>
                  <a:srgbClr val="4F81BD"/>
                </a:solidFill>
                <a:latin typeface="Calibri" pitchFamily="34" charset="0"/>
                <a:cs typeface="Calibri" pitchFamily="34" charset="0"/>
                <a:sym typeface="Arial Bold" charset="0"/>
              </a:rPr>
              <a:t>District subdomains give more oversight and insight</a:t>
            </a:r>
            <a:endParaRPr lang="en-US" sz="2200" dirty="0" smtClean="0">
              <a:solidFill>
                <a:srgbClr val="4F81BD"/>
              </a:solidFill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Manage users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Monitor </a:t>
            </a:r>
            <a:r>
              <a: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usage with Analytics</a:t>
            </a:r>
            <a:endParaRPr lang="en-US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Communicate across district</a:t>
            </a:r>
          </a:p>
          <a:p>
            <a:pPr lvl="1"/>
            <a:endParaRPr lang="en-US" sz="1800" dirty="0" smtClean="0">
              <a:cs typeface="ＭＳ Ｐゴシック" pitchFamily="34" charset="-128"/>
            </a:endParaRPr>
          </a:p>
          <a:p>
            <a:pPr lvl="1"/>
            <a:endParaRPr lang="en-US" sz="1800" dirty="0" smtClean="0">
              <a:cs typeface="ＭＳ Ｐゴシック" pitchFamily="34" charset="-128"/>
            </a:endParaRPr>
          </a:p>
        </p:txBody>
      </p:sp>
      <p:pic>
        <p:nvPicPr>
          <p:cNvPr id="11" name="Picture 10" descr="140px_Math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133600"/>
            <a:ext cx="773631" cy="77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2" name="Picture 11" descr="140px_LanguageArts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47244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3" name="Picture 12" descr="140px_Arts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3200400"/>
            <a:ext cx="1184959" cy="1184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6" name="Picture 15" descr="140px_Vocational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2800" y="20574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7" name="Picture 16" descr="140px_Science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15200" y="4800600"/>
            <a:ext cx="773630" cy="77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8" name="Picture 17" descr="140px_SocialStudies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72400" y="3581400"/>
            <a:ext cx="709062" cy="70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53200" y="3352800"/>
            <a:ext cx="718651" cy="110606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779803"/>
            <a:ext cx="8229600" cy="66426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Engaging Platform for Safe Social Learning</a:t>
            </a:r>
          </a:p>
        </p:txBody>
      </p:sp>
    </p:spTree>
    <p:extLst>
      <p:ext uri="{BB962C8B-B14F-4D97-AF65-F5344CB8AC3E}">
        <p14:creationId xmlns:p14="http://schemas.microsoft.com/office/powerpoint/2010/main" val="347765620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79803"/>
            <a:ext cx="8229600" cy="664265"/>
          </a:xfrm>
        </p:spPr>
        <p:txBody>
          <a:bodyPr/>
          <a:lstStyle/>
          <a:p>
            <a:r>
              <a:rPr lang="en-US" dirty="0" smtClean="0"/>
              <a:t>Over </a:t>
            </a:r>
            <a:r>
              <a:rPr lang="en-US" dirty="0" smtClean="0"/>
              <a:t>3.7 </a:t>
            </a:r>
            <a:r>
              <a:rPr lang="en-US" dirty="0" smtClean="0"/>
              <a:t>Million </a:t>
            </a:r>
            <a:r>
              <a:rPr lang="en-US" dirty="0"/>
              <a:t>U</a:t>
            </a:r>
            <a:r>
              <a:rPr lang="en-US" dirty="0" smtClean="0"/>
              <a:t>sers </a:t>
            </a:r>
            <a:r>
              <a:rPr lang="en-US" dirty="0" smtClean="0"/>
              <a:t>(and Growing!) </a:t>
            </a:r>
            <a:endParaRPr lang="en-US" dirty="0"/>
          </a:p>
        </p:txBody>
      </p:sp>
      <p:pic>
        <p:nvPicPr>
          <p:cNvPr id="4" name="Picture 3" descr="UserMap_3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80785"/>
            <a:ext cx="8101409" cy="488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241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152400" y="1488497"/>
            <a:ext cx="4876800" cy="4495800"/>
          </a:xfrm>
        </p:spPr>
        <p:txBody>
          <a:bodyPr/>
          <a:lstStyle/>
          <a:p>
            <a:r>
              <a:rPr sz="2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Closed </a:t>
            </a:r>
            <a:r>
              <a:rPr sz="2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environment</a:t>
            </a:r>
            <a:endParaRPr lang="en-US" sz="2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en-US" sz="2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Students join by the invitation of   their teacher only </a:t>
            </a:r>
            <a:r>
              <a:rPr lang="en-US" sz="1600" dirty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(need group code)</a:t>
            </a:r>
          </a:p>
          <a:p>
            <a:pPr marL="0" indent="0">
              <a:buNone/>
            </a:pPr>
            <a:endParaRPr sz="2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0"/>
            <a:r>
              <a:rPr sz="2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No private information required </a:t>
            </a:r>
            <a:r>
              <a:rPr lang="en-US" sz="2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      </a:t>
            </a:r>
            <a:r>
              <a:rPr sz="2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from </a:t>
            </a:r>
            <a:r>
              <a:rPr sz="2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students</a:t>
            </a:r>
            <a:r>
              <a:rPr lang="en-US" sz="2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1600" dirty="0" smtClean="0">
                <a:solidFill>
                  <a:srgbClr val="4F81BD"/>
                </a:solidFill>
                <a:latin typeface="Calibri" pitchFamily="34" charset="0"/>
                <a:cs typeface="Calibri" pitchFamily="34" charset="0"/>
              </a:rPr>
              <a:t>(email is optional)</a:t>
            </a:r>
            <a:endParaRPr lang="en-US" sz="2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en-US" sz="2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en-US" sz="22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Teacher has full management control</a:t>
            </a:r>
          </a:p>
          <a:p>
            <a:pPr marL="0" indent="0">
              <a:buNone/>
            </a:pPr>
            <a:endParaRPr sz="2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District subdomains provide the safest possible environment</a:t>
            </a:r>
          </a:p>
          <a:p>
            <a:pPr lvl="1">
              <a:buFont typeface="Arial"/>
              <a:buChar char="•"/>
            </a:pPr>
            <a:r>
              <a:rPr lang="en-US" sz="1800" dirty="0" smtClean="0">
                <a:solidFill>
                  <a:srgbClr val="4F81BD"/>
                </a:solidFill>
                <a:latin typeface="Calibri" pitchFamily="34" charset="0"/>
                <a:cs typeface="Calibri" pitchFamily="34" charset="0"/>
              </a:rPr>
              <a:t>Creates district community</a:t>
            </a:r>
          </a:p>
          <a:p>
            <a:pPr lvl="1">
              <a:buFont typeface="Arial"/>
              <a:buChar char="•"/>
            </a:pPr>
            <a:r>
              <a:rPr lang="en-US" sz="1800" dirty="0">
                <a:solidFill>
                  <a:srgbClr val="4F81BD"/>
                </a:solidFill>
                <a:latin typeface="Calibri" pitchFamily="34" charset="0"/>
                <a:cs typeface="Calibri" pitchFamily="34" charset="0"/>
              </a:rPr>
              <a:t>Administrative </a:t>
            </a:r>
            <a:r>
              <a:rPr lang="en-US" sz="1800" dirty="0" smtClean="0">
                <a:solidFill>
                  <a:srgbClr val="4F81BD"/>
                </a:solidFill>
                <a:latin typeface="Calibri" pitchFamily="34" charset="0"/>
                <a:cs typeface="Calibri" pitchFamily="34" charset="0"/>
              </a:rPr>
              <a:t>features</a:t>
            </a:r>
          </a:p>
          <a:p>
            <a:pPr marL="457200" lvl="1" indent="0">
              <a:buNone/>
            </a:pPr>
            <a:endParaRPr lang="en-US" sz="1800" dirty="0" smtClean="0">
              <a:solidFill>
                <a:srgbClr val="4F81BD"/>
              </a:solidFill>
              <a:latin typeface="Calibri" pitchFamily="34" charset="0"/>
              <a:cs typeface="Calibri" pitchFamily="34" charset="0"/>
            </a:endParaRPr>
          </a:p>
          <a:p>
            <a:pPr lvl="1">
              <a:buFont typeface="Arial"/>
              <a:buChar char="•"/>
            </a:pPr>
            <a:endParaRPr lang="en-US" sz="1800" dirty="0" smtClean="0">
              <a:solidFill>
                <a:srgbClr val="4F81BD"/>
              </a:solidFill>
              <a:latin typeface="Calibri" pitchFamily="34" charset="0"/>
              <a:cs typeface="Calibri" pitchFamily="34" charset="0"/>
            </a:endParaRPr>
          </a:p>
          <a:p>
            <a:pPr lvl="1">
              <a:buFont typeface="Arial"/>
              <a:buChar char="•"/>
            </a:pPr>
            <a:endParaRPr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buFontTx/>
              <a:buNone/>
            </a:pPr>
            <a:endParaRPr sz="26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3" descr="DENStudents"/>
          <p:cNvPicPr>
            <a:picLocks noChangeAspect="1" noChangeArrowheads="1"/>
          </p:cNvPicPr>
          <p:nvPr/>
        </p:nvPicPr>
        <p:blipFill>
          <a:blip r:embed="rId3" cstate="print"/>
          <a:srcRect l="44037" r="11009"/>
          <a:stretch>
            <a:fillRect/>
          </a:stretch>
        </p:blipFill>
        <p:spPr bwMode="auto">
          <a:xfrm>
            <a:off x="5410200" y="1676400"/>
            <a:ext cx="3072285" cy="24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2" name="Picture 5" descr="Group Create Screenshot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4343400"/>
            <a:ext cx="3857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 descr="Join Group Screenshot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5410200"/>
            <a:ext cx="35337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33400" y="767010"/>
            <a:ext cx="8229600" cy="664265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defTabSz="914400">
              <a:defRPr/>
            </a:pPr>
            <a:r>
              <a:rPr lang="en-US" sz="3600" dirty="0">
                <a:solidFill>
                  <a:srgbClr val="2672BA"/>
                </a:solidFill>
                <a:latin typeface="Calibri"/>
              </a:rPr>
              <a:t>Secure</a:t>
            </a:r>
            <a:r>
              <a:rPr lang="en-US" sz="2800" b="1" kern="0" dirty="0">
                <a:solidFill>
                  <a:srgbClr val="2672BA"/>
                </a:solidFill>
                <a:latin typeface="Calibri"/>
              </a:rPr>
              <a:t> </a:t>
            </a:r>
            <a:r>
              <a:rPr lang="en-US" sz="3600" dirty="0">
                <a:solidFill>
                  <a:srgbClr val="2672BA"/>
                </a:solidFill>
                <a:latin typeface="Calibri"/>
              </a:rPr>
              <a:t>Platform Ensures Student </a:t>
            </a:r>
            <a:r>
              <a:rPr lang="en-US" sz="3600" dirty="0" smtClean="0">
                <a:solidFill>
                  <a:srgbClr val="2672BA"/>
                </a:solidFill>
                <a:latin typeface="Calibri"/>
              </a:rPr>
              <a:t>Safety</a:t>
            </a:r>
            <a:endParaRPr lang="en-US" sz="3600" dirty="0">
              <a:solidFill>
                <a:srgbClr val="2672B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2320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1-10-19 at 6.19.5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231" y="1097985"/>
            <a:ext cx="5672569" cy="5424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92" name="Rectangular Callout 17"/>
          <p:cNvSpPr>
            <a:spLocks noChangeArrowheads="1"/>
          </p:cNvSpPr>
          <p:nvPr/>
        </p:nvSpPr>
        <p:spPr bwMode="auto">
          <a:xfrm>
            <a:off x="152400" y="3391966"/>
            <a:ext cx="1524000" cy="914400"/>
          </a:xfrm>
          <a:prstGeom prst="wedgeRectCallout">
            <a:avLst>
              <a:gd name="adj1" fmla="val 65692"/>
              <a:gd name="adj2" fmla="val -796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innerShdw blurRad="63500" dist="50800" dir="27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Create groups </a:t>
            </a:r>
            <a:r>
              <a: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for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classes, clubs, PD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93" name="Rectangular Callout 19"/>
          <p:cNvSpPr>
            <a:spLocks noChangeArrowheads="1"/>
          </p:cNvSpPr>
          <p:nvPr/>
        </p:nvSpPr>
        <p:spPr bwMode="auto">
          <a:xfrm>
            <a:off x="115829" y="5561174"/>
            <a:ext cx="1447800" cy="914400"/>
          </a:xfrm>
          <a:prstGeom prst="wedgeRectCallout">
            <a:avLst>
              <a:gd name="adj1" fmla="val 76884"/>
              <a:gd name="adj2" fmla="val -4269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innerShdw blurRad="63500" dist="50800" dir="27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Join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subject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and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content </a:t>
            </a:r>
            <a:r>
              <a: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ommunities</a:t>
            </a:r>
            <a:endParaRPr lang="en-US" sz="1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eaLnBrk="0" hangingPunct="0"/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94" name="Rectangular Callout 20"/>
          <p:cNvSpPr>
            <a:spLocks noChangeArrowheads="1"/>
          </p:cNvSpPr>
          <p:nvPr/>
        </p:nvSpPr>
        <p:spPr bwMode="auto">
          <a:xfrm>
            <a:off x="7543800" y="1522574"/>
            <a:ext cx="1447800" cy="1600200"/>
          </a:xfrm>
          <a:prstGeom prst="wedgeRectCallout">
            <a:avLst>
              <a:gd name="adj1" fmla="val -78676"/>
              <a:gd name="adj2" fmla="val -485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innerShdw blurRad="63500" dist="50800" dir="27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Post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reminders, assignments</a:t>
            </a:r>
            <a:r>
              <a: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quizzes, polls</a:t>
            </a:r>
            <a:r>
              <a: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and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discussion topics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eaLnBrk="0" hangingPunct="0"/>
            <a:endParaRPr lang="en-US" sz="1600" dirty="0"/>
          </a:p>
        </p:txBody>
      </p:sp>
      <p:sp>
        <p:nvSpPr>
          <p:cNvPr id="12295" name="Rectangular Callout 21"/>
          <p:cNvSpPr>
            <a:spLocks noChangeArrowheads="1"/>
          </p:cNvSpPr>
          <p:nvPr/>
        </p:nvSpPr>
        <p:spPr bwMode="auto">
          <a:xfrm>
            <a:off x="7543800" y="4419953"/>
            <a:ext cx="1447800" cy="1676400"/>
          </a:xfrm>
          <a:prstGeom prst="wedgeRectCallout">
            <a:avLst>
              <a:gd name="adj1" fmla="val -90157"/>
              <a:gd name="adj2" fmla="val -138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innerShdw blurRad="63500" dist="50800" dir="27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eaLnBrk="0" hangingPunct="0"/>
            <a:r>
              <a: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Encourage collaboration and participation in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classroom discussions</a:t>
            </a:r>
          </a:p>
          <a:p>
            <a:pPr eaLnBrk="0" hangingPunct="0"/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228600" y="1452784"/>
            <a:ext cx="1676400" cy="1066800"/>
          </a:xfrm>
          <a:prstGeom prst="wedgeRectCallout">
            <a:avLst>
              <a:gd name="adj1" fmla="val 279608"/>
              <a:gd name="adj2" fmla="val -5743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innerShdw blurRad="63500" dist="50800" dir="2700000">
              <a:srgbClr val="000000">
                <a:alpha val="50000"/>
              </a:srgbClr>
            </a:innerShdw>
          </a:effectLst>
        </p:spPr>
        <p:txBody>
          <a:bodyPr/>
          <a:lstStyle/>
          <a:p>
            <a:pPr eaLnBrk="0" hangingPunct="0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Store unlimited content for easy re-use and sharing</a:t>
            </a: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eaLnBrk="0" hangingPunct="0"/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871231" y="-170563"/>
            <a:ext cx="7968412" cy="1202127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kern="1200" dirty="0">
                <a:ea typeface="+mn-ea"/>
                <a:cs typeface="+mn-cs"/>
              </a:rPr>
              <a:t>Social</a:t>
            </a:r>
            <a:r>
              <a:rPr lang="en-US" sz="2800" b="1" dirty="0" smtClean="0"/>
              <a:t> </a:t>
            </a:r>
            <a:r>
              <a:rPr lang="en-US" kern="1200" dirty="0">
                <a:ea typeface="+mn-ea"/>
                <a:cs typeface="+mn-cs"/>
              </a:rPr>
              <a:t>Networking for the Classroom</a:t>
            </a:r>
            <a:endParaRPr lang="en-US" kern="12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4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ctrTitle"/>
          </p:nvPr>
        </p:nvSpPr>
        <p:spPr>
          <a:xfrm>
            <a:off x="762000" y="3606800"/>
            <a:ext cx="7577814" cy="147002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alibri"/>
                <a:cs typeface="Calibri"/>
              </a:rPr>
              <a:t>Live Demo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5172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81000" y="3708400"/>
            <a:ext cx="8382000" cy="3048000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2672BA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2672BA"/>
                </a:solidFill>
                <a:effectLst/>
                <a:uLnTx/>
                <a:uFillTx/>
                <a:latin typeface="Calibri"/>
              </a:rPr>
              <a:t>Thank</a:t>
            </a:r>
            <a:r>
              <a:rPr kumimoji="0" lang="en-US" sz="4800" b="1" i="0" u="none" strike="noStrike" kern="0" cap="none" spc="0" normalizeH="0" noProof="0" dirty="0" smtClean="0">
                <a:ln>
                  <a:noFill/>
                </a:ln>
                <a:solidFill>
                  <a:srgbClr val="2672BA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US" sz="4800" b="1" i="0" u="none" strike="noStrike" kern="0" cap="none" spc="0" normalizeH="0" noProof="0" dirty="0" smtClean="0">
                <a:ln>
                  <a:noFill/>
                </a:ln>
                <a:solidFill>
                  <a:srgbClr val="2672BA"/>
                </a:solidFill>
                <a:effectLst/>
                <a:uLnTx/>
                <a:uFillTx/>
                <a:latin typeface="Calibri"/>
              </a:rPr>
              <a:t>You!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800" b="1" kern="0" baseline="0" dirty="0" smtClean="0">
              <a:solidFill>
                <a:srgbClr val="2672BA"/>
              </a:solidFill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baseline="0" dirty="0" smtClean="0">
                <a:solidFill>
                  <a:srgbClr val="2672BA"/>
                </a:solidFill>
                <a:latin typeface="Calibri"/>
              </a:rPr>
              <a:t>Grace</a:t>
            </a:r>
            <a:r>
              <a:rPr lang="en-US" sz="3200" b="1" kern="0" dirty="0" smtClean="0">
                <a:solidFill>
                  <a:srgbClr val="2672BA"/>
                </a:solidFill>
                <a:latin typeface="Calibri"/>
              </a:rPr>
              <a:t> </a:t>
            </a:r>
            <a:r>
              <a:rPr lang="en-US" sz="3200" b="1" kern="0" dirty="0" smtClean="0">
                <a:solidFill>
                  <a:srgbClr val="2672BA"/>
                </a:solidFill>
                <a:latin typeface="Calibri"/>
              </a:rPr>
              <a:t>Ting</a:t>
            </a:r>
            <a:r>
              <a:rPr lang="en-US" sz="3200" b="1" i="1" kern="0" dirty="0" smtClean="0">
                <a:solidFill>
                  <a:srgbClr val="2672BA"/>
                </a:solidFill>
                <a:latin typeface="Calibri"/>
              </a:rPr>
              <a:t>: </a:t>
            </a:r>
            <a:r>
              <a:rPr kumimoji="0" lang="en-US" sz="3200" b="1" strike="noStrike" kern="0" cap="none" spc="0" normalizeH="0" baseline="0" noProof="0" dirty="0" smtClean="0">
                <a:ln>
                  <a:noFill/>
                </a:ln>
                <a:solidFill>
                  <a:srgbClr val="2672BA"/>
                </a:solidFill>
                <a:effectLst/>
                <a:uLnTx/>
                <a:uFillTx/>
                <a:latin typeface="Calibri"/>
                <a:hlinkClick r:id="rId2"/>
              </a:rPr>
              <a:t>grace@edmodo.com</a:t>
            </a:r>
            <a:endParaRPr kumimoji="0" lang="en-US" sz="3200" b="1" strike="noStrike" kern="0" cap="none" spc="0" normalizeH="0" baseline="0" noProof="0" dirty="0" smtClean="0">
              <a:ln>
                <a:noFill/>
              </a:ln>
              <a:solidFill>
                <a:srgbClr val="2672BA"/>
              </a:solidFill>
              <a:effectLst/>
              <a:uLnTx/>
              <a:uFillTx/>
              <a:latin typeface="Calibri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b="1" i="1" kern="0" dirty="0" smtClean="0">
              <a:solidFill>
                <a:srgbClr val="2672BA"/>
              </a:solidFill>
              <a:latin typeface="Calibri"/>
            </a:endParaRPr>
          </a:p>
          <a:p>
            <a:pPr algn="ctr" defTabSz="914400">
              <a:defRPr/>
            </a:pPr>
            <a:r>
              <a:rPr lang="en-US" sz="2400" b="1" kern="0" dirty="0" smtClean="0">
                <a:solidFill>
                  <a:srgbClr val="2672BA"/>
                </a:solidFill>
                <a:latin typeface="Calibri"/>
                <a:sym typeface="Arial Bold" charset="0"/>
              </a:rPr>
              <a:t>District subdomains can </a:t>
            </a:r>
            <a:r>
              <a:rPr lang="en-US" sz="2400" b="1" kern="0" dirty="0" smtClean="0">
                <a:solidFill>
                  <a:srgbClr val="2672BA"/>
                </a:solidFill>
                <a:latin typeface="Calibri"/>
                <a:sym typeface="Arial Bold" charset="0"/>
              </a:rPr>
              <a:t>be claimed at: </a:t>
            </a:r>
            <a:r>
              <a:rPr lang="en-US" sz="2400" b="1" u="sng" kern="0" dirty="0" err="1" smtClean="0">
                <a:solidFill>
                  <a:srgbClr val="0000FF"/>
                </a:solidFill>
                <a:latin typeface="Calibri"/>
                <a:sym typeface="Arial Bold" charset="0"/>
              </a:rPr>
              <a:t>edmodo.com</a:t>
            </a:r>
            <a:r>
              <a:rPr lang="en-US" sz="2400" b="1" u="sng" kern="0" dirty="0">
                <a:solidFill>
                  <a:srgbClr val="0000FF"/>
                </a:solidFill>
                <a:latin typeface="Calibri"/>
                <a:sym typeface="Arial Bold" charset="0"/>
              </a:rPr>
              <a:t>/institutions</a:t>
            </a:r>
          </a:p>
          <a:p>
            <a:pPr algn="ctr">
              <a:buClr>
                <a:srgbClr val="1F497D"/>
              </a:buClr>
              <a:buSzPct val="100000"/>
              <a:buBlip>
                <a:blip r:embed="rId3"/>
              </a:buBlip>
              <a:defRPr/>
            </a:pPr>
            <a:endParaRPr lang="en-US" sz="2400" dirty="0">
              <a:latin typeface="Calibri" pitchFamily="34" charset="0"/>
              <a:ea typeface="ＭＳ Ｐゴシック"/>
              <a:cs typeface="Calibri" pitchFamily="34" charset="0"/>
              <a:sym typeface="Arial Bold" charset="0"/>
            </a:endParaRPr>
          </a:p>
          <a:p>
            <a:pPr algn="ctr">
              <a:buClr>
                <a:srgbClr val="1F497D"/>
              </a:buClr>
              <a:buSzPct val="100000"/>
              <a:defRPr/>
            </a:pPr>
            <a:endParaRPr lang="en-US" sz="3200" dirty="0">
              <a:latin typeface="Calibri" pitchFamily="34" charset="0"/>
              <a:ea typeface="ＭＳ Ｐゴシック"/>
              <a:cs typeface="Calibri" pitchFamily="34" charset="0"/>
              <a:sym typeface="Arial Bold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b="1" i="1" kern="0" dirty="0" smtClean="0">
              <a:solidFill>
                <a:srgbClr val="2672B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6939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Edmodo_ClassicBlue_Theme_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186</Words>
  <Application>Microsoft Macintosh PowerPoint</Application>
  <PresentationFormat>On-screen Show (4:3)</PresentationFormat>
  <Paragraphs>48</Paragraphs>
  <Slides>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Edmodo_ClassicBlue_Theme_2</vt:lpstr>
      <vt:lpstr>TeachMeet KY 2011</vt:lpstr>
      <vt:lpstr>Engaging Platform for Safe Social Learning</vt:lpstr>
      <vt:lpstr>Over 3.7 Million Users (and Growing!) </vt:lpstr>
      <vt:lpstr>PowerPoint Presentation</vt:lpstr>
      <vt:lpstr>Social Networking for the Classroom</vt:lpstr>
      <vt:lpstr>Live Demo</vt:lpstr>
      <vt:lpstr>PowerPoint Presentation</vt:lpstr>
    </vt:vector>
  </TitlesOfParts>
  <Company>Edmodo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Cumberland County Schools</dc:title>
  <dc:creator>Grace Ting</dc:creator>
  <cp:lastModifiedBy>Grace Ting</cp:lastModifiedBy>
  <cp:revision>17</cp:revision>
  <dcterms:created xsi:type="dcterms:W3CDTF">2011-10-04T02:58:03Z</dcterms:created>
  <dcterms:modified xsi:type="dcterms:W3CDTF">2011-10-20T01:36:18Z</dcterms:modified>
</cp:coreProperties>
</file>